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Bai Jamjuree" panose="020B0604020202020204" charset="-34"/>
      <p:regular r:id="rId11"/>
      <p:bold r:id="rId12"/>
      <p:italic r:id="rId13"/>
      <p:boldItalic r:id="rId14"/>
    </p:embeddedFont>
    <p:embeddedFont>
      <p:font typeface="Nunito Light" panose="020B0604020202020204" charset="0"/>
      <p:regular r:id="rId15"/>
      <p:italic r:id="rId16"/>
    </p:embeddedFont>
    <p:embeddedFont>
      <p:font typeface="Bebas Neue" panose="020B0604020202020204" charset="0"/>
      <p:regular r:id="rId17"/>
    </p:embeddedFont>
    <p:embeddedFont>
      <p:font typeface="Chakra Petch" panose="020B0604020202020204" charset="-34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E2F9AA-A16A-4DE2-A738-15B4526819CA}">
  <a:tblStyle styleId="{7AE2F9AA-A16A-4DE2-A738-15B4526819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BEFACE-F251-4CEE-86CF-15DD4DEF49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44"/>
  </p:normalViewPr>
  <p:slideViewPr>
    <p:cSldViewPr snapToGrid="0">
      <p:cViewPr varScale="1">
        <p:scale>
          <a:sx n="86" d="100"/>
          <a:sy n="86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8672c0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8672c0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8d9c0de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8d9c0de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8d9c0de1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8d9c0de1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8d9c0d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8d9c0d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8d9c0de1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8d9c0de1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8d9c0de1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8d9c0de1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8d9c0de1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8d9c0de1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a8d9c0de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a8d9c0de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78850" y="2286988"/>
            <a:ext cx="4986300" cy="48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0" y="3058676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 rot="-5400000">
            <a:off x="-634481" y="504900"/>
            <a:ext cx="1554693" cy="1026440"/>
            <a:chOff x="3118725" y="1032875"/>
            <a:chExt cx="1686218" cy="1113275"/>
          </a:xfrm>
        </p:grpSpPr>
        <p:sp>
          <p:nvSpPr>
            <p:cNvPr id="14" name="Google Shape;14;p2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9"/>
          <p:cNvGrpSpPr/>
          <p:nvPr/>
        </p:nvGrpSpPr>
        <p:grpSpPr>
          <a:xfrm flipH="1">
            <a:off x="3802153" y="4646477"/>
            <a:ext cx="1554693" cy="1026440"/>
            <a:chOff x="3118725" y="1032875"/>
            <a:chExt cx="1686218" cy="1113275"/>
          </a:xfrm>
        </p:grpSpPr>
        <p:sp>
          <p:nvSpPr>
            <p:cNvPr id="341" name="Google Shape;341;p2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2" name="Google Shape;342;p2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3" name="Google Shape;343;p2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44" name="Google Shape;344;p29"/>
          <p:cNvGrpSpPr/>
          <p:nvPr/>
        </p:nvGrpSpPr>
        <p:grpSpPr>
          <a:xfrm flipH="1">
            <a:off x="3796679" y="-530752"/>
            <a:ext cx="1554693" cy="1026440"/>
            <a:chOff x="3118725" y="1032875"/>
            <a:chExt cx="1686218" cy="1113275"/>
          </a:xfrm>
        </p:grpSpPr>
        <p:sp>
          <p:nvSpPr>
            <p:cNvPr id="345" name="Google Shape;345;p2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6" name="Google Shape;346;p2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7" name="Google Shape;347;p2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0"/>
          <p:cNvGrpSpPr/>
          <p:nvPr/>
        </p:nvGrpSpPr>
        <p:grpSpPr>
          <a:xfrm flipH="1">
            <a:off x="7088278" y="4646477"/>
            <a:ext cx="1554693" cy="1026440"/>
            <a:chOff x="3118725" y="1032875"/>
            <a:chExt cx="1686218" cy="1113275"/>
          </a:xfrm>
        </p:grpSpPr>
        <p:sp>
          <p:nvSpPr>
            <p:cNvPr id="351" name="Google Shape;351;p30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2" name="Google Shape;352;p30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3" name="Google Shape;353;p30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54" name="Google Shape;354;p30"/>
          <p:cNvGrpSpPr/>
          <p:nvPr/>
        </p:nvGrpSpPr>
        <p:grpSpPr>
          <a:xfrm>
            <a:off x="496978" y="4646477"/>
            <a:ext cx="1554693" cy="1026440"/>
            <a:chOff x="3118725" y="1032875"/>
            <a:chExt cx="1686218" cy="1113275"/>
          </a:xfrm>
        </p:grpSpPr>
        <p:sp>
          <p:nvSpPr>
            <p:cNvPr id="355" name="Google Shape;355;p30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6" name="Google Shape;356;p30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7" name="Google Shape;357;p30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1"/>
          <p:cNvGrpSpPr/>
          <p:nvPr/>
        </p:nvGrpSpPr>
        <p:grpSpPr>
          <a:xfrm flipH="1">
            <a:off x="2994553" y="-530752"/>
            <a:ext cx="1554693" cy="1026440"/>
            <a:chOff x="3118725" y="1032875"/>
            <a:chExt cx="1686218" cy="1113275"/>
          </a:xfrm>
        </p:grpSpPr>
        <p:sp>
          <p:nvSpPr>
            <p:cNvPr id="361" name="Google Shape;361;p3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2" name="Google Shape;362;p3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3" name="Google Shape;363;p3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64" name="Google Shape;364;p31"/>
          <p:cNvGrpSpPr/>
          <p:nvPr/>
        </p:nvGrpSpPr>
        <p:grpSpPr>
          <a:xfrm>
            <a:off x="4594753" y="-530752"/>
            <a:ext cx="1554693" cy="1026440"/>
            <a:chOff x="3118725" y="1032875"/>
            <a:chExt cx="1686218" cy="1113275"/>
          </a:xfrm>
        </p:grpSpPr>
        <p:sp>
          <p:nvSpPr>
            <p:cNvPr id="365" name="Google Shape;365;p3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6" name="Google Shape;366;p3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7" name="Google Shape;367;p3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33850" y="2276475"/>
            <a:ext cx="4282800" cy="14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210050" y="1114225"/>
            <a:ext cx="1619400" cy="84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33850" y="3659275"/>
            <a:ext cx="4282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715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 flipH="1">
            <a:off x="7129872" y="-530752"/>
            <a:ext cx="1554693" cy="1026440"/>
            <a:chOff x="3118725" y="1032875"/>
            <a:chExt cx="1686218" cy="1113275"/>
          </a:xfrm>
        </p:grpSpPr>
        <p:sp>
          <p:nvSpPr>
            <p:cNvPr id="24" name="Google Shape;24;p3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6" name="Google Shape;26;p3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4543425" y="3514225"/>
            <a:ext cx="38574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4543475" y="1799725"/>
            <a:ext cx="38574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4543464" y="131210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4543430" y="3026601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5"/>
          </p:nvPr>
        </p:nvSpPr>
        <p:spPr>
          <a:xfrm>
            <a:off x="713225" y="1323975"/>
            <a:ext cx="3582600" cy="133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>
            <a:spLocks noGrp="1"/>
          </p:cNvSpPr>
          <p:nvPr>
            <p:ph type="pic" idx="6"/>
          </p:nvPr>
        </p:nvSpPr>
        <p:spPr>
          <a:xfrm>
            <a:off x="713225" y="3038475"/>
            <a:ext cx="3582600" cy="133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5"/>
          <p:cNvGrpSpPr/>
          <p:nvPr/>
        </p:nvGrpSpPr>
        <p:grpSpPr>
          <a:xfrm>
            <a:off x="-370354" y="3279400"/>
            <a:ext cx="9043944" cy="2393516"/>
            <a:chOff x="-370354" y="3279400"/>
            <a:chExt cx="9043944" cy="2393516"/>
          </a:xfrm>
        </p:grpSpPr>
        <p:grpSp>
          <p:nvGrpSpPr>
            <p:cNvPr id="50" name="Google Shape;50;p5"/>
            <p:cNvGrpSpPr/>
            <p:nvPr/>
          </p:nvGrpSpPr>
          <p:grpSpPr>
            <a:xfrm rot="-5400000" flipH="1">
              <a:off x="-634481" y="3543527"/>
              <a:ext cx="1554693" cy="1026440"/>
              <a:chOff x="3118725" y="1032875"/>
              <a:chExt cx="1686218" cy="1113275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2" name="Google Shape;52;p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3" name="Google Shape;53;p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54" name="Google Shape;54;p5"/>
            <p:cNvGrpSpPr/>
            <p:nvPr/>
          </p:nvGrpSpPr>
          <p:grpSpPr>
            <a:xfrm flipH="1">
              <a:off x="7118897" y="4646477"/>
              <a:ext cx="1554693" cy="1026440"/>
              <a:chOff x="3118725" y="1032875"/>
              <a:chExt cx="1686218" cy="1113275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6" name="Google Shape;56;p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7" name="Google Shape;57;p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664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720000" y="1852675"/>
            <a:ext cx="35664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 rot="-5400000">
            <a:off x="-634481" y="573534"/>
            <a:ext cx="1554693" cy="1026440"/>
            <a:chOff x="3118725" y="1032875"/>
            <a:chExt cx="1686218" cy="1113275"/>
          </a:xfrm>
        </p:grpSpPr>
        <p:sp>
          <p:nvSpPr>
            <p:cNvPr id="75" name="Google Shape;75;p7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6" name="Google Shape;76;p7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1901" y="1409153"/>
            <a:ext cx="3320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1900" y="2690678"/>
            <a:ext cx="3320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>
            <a:spLocks noGrp="1"/>
          </p:cNvSpPr>
          <p:nvPr>
            <p:ph type="pic" idx="2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" name="Google Shape;91;p9"/>
          <p:cNvGrpSpPr/>
          <p:nvPr/>
        </p:nvGrpSpPr>
        <p:grpSpPr>
          <a:xfrm rot="10800000" flipH="1">
            <a:off x="448796" y="4647943"/>
            <a:ext cx="1554693" cy="1026440"/>
            <a:chOff x="3118725" y="1032875"/>
            <a:chExt cx="1686218" cy="1113275"/>
          </a:xfrm>
        </p:grpSpPr>
        <p:sp>
          <p:nvSpPr>
            <p:cNvPr id="92" name="Google Shape;92;p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720000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3419273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6118550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hasCustomPrompt="1"/>
          </p:nvPr>
        </p:nvSpPr>
        <p:spPr>
          <a:xfrm>
            <a:off x="1505400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3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5" hasCustomPrompt="1"/>
          </p:nvPr>
        </p:nvSpPr>
        <p:spPr>
          <a:xfrm>
            <a:off x="6903949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6"/>
          </p:nvPr>
        </p:nvSpPr>
        <p:spPr>
          <a:xfrm>
            <a:off x="720000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7"/>
          </p:nvPr>
        </p:nvSpPr>
        <p:spPr>
          <a:xfrm>
            <a:off x="3419273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6118550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720000" y="21777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" name="Google Shape;125;p13"/>
          <p:cNvGrpSpPr/>
          <p:nvPr/>
        </p:nvGrpSpPr>
        <p:grpSpPr>
          <a:xfrm rot="5400000">
            <a:off x="8232198" y="3612291"/>
            <a:ext cx="1554693" cy="1026440"/>
            <a:chOff x="3118725" y="1032875"/>
            <a:chExt cx="1686218" cy="1113275"/>
          </a:xfrm>
        </p:grpSpPr>
        <p:sp>
          <p:nvSpPr>
            <p:cNvPr id="126" name="Google Shape;126;p13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8" name="Google Shape;128;p13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rot="-5400000">
            <a:off x="-639881" y="4058126"/>
            <a:ext cx="1554524" cy="1024102"/>
            <a:chOff x="3118725" y="1032875"/>
            <a:chExt cx="1686218" cy="1113275"/>
          </a:xfrm>
        </p:grpSpPr>
        <p:sp>
          <p:nvSpPr>
            <p:cNvPr id="138" name="Google Shape;138;p1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9" name="Google Shape;139;p1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41" name="Google Shape;141;p15"/>
          <p:cNvGrpSpPr/>
          <p:nvPr/>
        </p:nvGrpSpPr>
        <p:grpSpPr>
          <a:xfrm rot="10800000" flipH="1">
            <a:off x="7776444" y="-529915"/>
            <a:ext cx="1554524" cy="1024102"/>
            <a:chOff x="3118725" y="1032875"/>
            <a:chExt cx="1686218" cy="1113275"/>
          </a:xfrm>
        </p:grpSpPr>
        <p:sp>
          <p:nvSpPr>
            <p:cNvPr id="142" name="Google Shape;142;p1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4845223" y="1406325"/>
            <a:ext cx="3036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2"/>
          </p:nvPr>
        </p:nvSpPr>
        <p:spPr>
          <a:xfrm>
            <a:off x="1262777" y="1406325"/>
            <a:ext cx="3036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21"/>
          <p:cNvGrpSpPr/>
          <p:nvPr/>
        </p:nvGrpSpPr>
        <p:grpSpPr>
          <a:xfrm>
            <a:off x="-370354" y="309407"/>
            <a:ext cx="9884717" cy="4524686"/>
            <a:chOff x="-370354" y="309407"/>
            <a:chExt cx="9884717" cy="4524686"/>
          </a:xfrm>
        </p:grpSpPr>
        <p:grpSp>
          <p:nvGrpSpPr>
            <p:cNvPr id="204" name="Google Shape;204;p21"/>
            <p:cNvGrpSpPr/>
            <p:nvPr/>
          </p:nvGrpSpPr>
          <p:grpSpPr>
            <a:xfrm rot="-5400000" flipH="1">
              <a:off x="-634481" y="3543527"/>
              <a:ext cx="1554693" cy="1026440"/>
              <a:chOff x="3118725" y="1032875"/>
              <a:chExt cx="1686218" cy="1113275"/>
            </a:xfrm>
          </p:grpSpPr>
          <p:sp>
            <p:nvSpPr>
              <p:cNvPr id="205" name="Google Shape;205;p2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06" name="Google Shape;206;p2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07" name="Google Shape;207;p2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08" name="Google Shape;208;p21"/>
            <p:cNvGrpSpPr/>
            <p:nvPr/>
          </p:nvGrpSpPr>
          <p:grpSpPr>
            <a:xfrm rot="5400000" flipH="1">
              <a:off x="8223797" y="573534"/>
              <a:ext cx="1554693" cy="1026440"/>
              <a:chOff x="3118725" y="1032875"/>
              <a:chExt cx="1686218" cy="1113275"/>
            </a:xfrm>
          </p:grpSpPr>
          <p:sp>
            <p:nvSpPr>
              <p:cNvPr id="209" name="Google Shape;209;p2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10" name="Google Shape;210;p2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11" name="Google Shape;211;p2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i Jamjuree"/>
              <a:buChar char="●"/>
              <a:defRPr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7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363" b="31959"/>
          <a:stretch/>
        </p:blipFill>
        <p:spPr>
          <a:xfrm>
            <a:off x="0" y="3058676"/>
            <a:ext cx="9144000" cy="2084833"/>
          </a:xfrm>
          <a:prstGeom prst="rect">
            <a:avLst/>
          </a:prstGeom>
        </p:spPr>
      </p:pic>
      <p:sp>
        <p:nvSpPr>
          <p:cNvPr id="379" name="Google Shape;379;p35"/>
          <p:cNvSpPr txBox="1">
            <a:spLocks noGrp="1"/>
          </p:cNvSpPr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Traffic Volume</a:t>
            </a:r>
            <a:endParaRPr dirty="0"/>
          </a:p>
        </p:txBody>
      </p:sp>
      <p:grpSp>
        <p:nvGrpSpPr>
          <p:cNvPr id="381" name="Google Shape;381;p35"/>
          <p:cNvGrpSpPr/>
          <p:nvPr/>
        </p:nvGrpSpPr>
        <p:grpSpPr>
          <a:xfrm rot="10800000">
            <a:off x="7129872" y="4646467"/>
            <a:ext cx="1554693" cy="1026440"/>
            <a:chOff x="3118725" y="1032875"/>
            <a:chExt cx="1686218" cy="1113275"/>
          </a:xfrm>
        </p:grpSpPr>
        <p:sp>
          <p:nvSpPr>
            <p:cNvPr id="382" name="Google Shape;382;p3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D1B08-C449-7BAF-E85B-F44D98957C86}"/>
              </a:ext>
            </a:extLst>
          </p:cNvPr>
          <p:cNvSpPr txBox="1"/>
          <p:nvPr/>
        </p:nvSpPr>
        <p:spPr>
          <a:xfrm>
            <a:off x="720000" y="1017725"/>
            <a:ext cx="6185210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in urban areas leads to delays, pollution, and economic losses. To tackle this, we developed a predictive model using a Kaggle time-series dataset that includes historical traffic data, weather conditions, and time-related features. Our model aims to provide accurate traffic predictions to enhance traffic management and planning.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664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449" name="Google Shape;44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44" r="3244"/>
          <a:stretch/>
        </p:blipFill>
        <p:spPr>
          <a:xfrm>
            <a:off x="5356700" y="-2250"/>
            <a:ext cx="3209400" cy="5148000"/>
          </a:xfrm>
          <a:prstGeom prst="rect">
            <a:avLst/>
          </a:prstGeom>
        </p:spPr>
      </p:pic>
      <p:grpSp>
        <p:nvGrpSpPr>
          <p:cNvPr id="450" name="Google Shape;450;p41"/>
          <p:cNvGrpSpPr/>
          <p:nvPr/>
        </p:nvGrpSpPr>
        <p:grpSpPr>
          <a:xfrm flipH="1">
            <a:off x="4299497" y="4646477"/>
            <a:ext cx="1554693" cy="1026440"/>
            <a:chOff x="3118725" y="1032875"/>
            <a:chExt cx="1686218" cy="1113275"/>
          </a:xfrm>
        </p:grpSpPr>
        <p:sp>
          <p:nvSpPr>
            <p:cNvPr id="451" name="Google Shape;451;p4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</p:grp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21D5F4-26BA-21D2-753C-696BC945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00" y="1968138"/>
            <a:ext cx="32512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>
            <a:spLocks noGrp="1"/>
          </p:cNvSpPr>
          <p:nvPr>
            <p:ph type="subTitle" idx="1"/>
          </p:nvPr>
        </p:nvSpPr>
        <p:spPr>
          <a:xfrm>
            <a:off x="466601" y="1683237"/>
            <a:ext cx="3320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accent2"/>
                </a:solidFill>
                <a:effectLst/>
              </a:rPr>
              <a:t>The goal of this step is to divide the time into hour, days and months. </a:t>
            </a:r>
            <a:r>
              <a:rPr lang="en-US" dirty="0"/>
              <a:t>can help capture and model the cyclical and seasonal patterns inherent in such data.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255931" y="917717"/>
            <a:ext cx="4786331" cy="509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419" name="Google Shape;419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66" r="3156"/>
          <a:stretch/>
        </p:blipFill>
        <p:spPr>
          <a:xfrm>
            <a:off x="5356700" y="-2250"/>
            <a:ext cx="3209402" cy="5148001"/>
          </a:xfrm>
          <a:prstGeom prst="rect">
            <a:avLst/>
          </a:prstGeom>
        </p:spPr>
      </p:pic>
      <p:grpSp>
        <p:nvGrpSpPr>
          <p:cNvPr id="420" name="Google Shape;420;p38"/>
          <p:cNvGrpSpPr/>
          <p:nvPr/>
        </p:nvGrpSpPr>
        <p:grpSpPr>
          <a:xfrm rot="5400000" flipH="1">
            <a:off x="8232198" y="506376"/>
            <a:ext cx="1554693" cy="1026440"/>
            <a:chOff x="3118725" y="1032875"/>
            <a:chExt cx="1686218" cy="1113275"/>
          </a:xfrm>
        </p:grpSpPr>
        <p:sp>
          <p:nvSpPr>
            <p:cNvPr id="421" name="Google Shape;421;p3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 idx="9"/>
          </p:nvPr>
        </p:nvSpPr>
        <p:spPr>
          <a:xfrm>
            <a:off x="720000" y="21777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  <a:endParaRPr dirty="0"/>
          </a:p>
        </p:txBody>
      </p:sp>
      <p:sp>
        <p:nvSpPr>
          <p:cNvPr id="402" name="Google Shape;402;p37"/>
          <p:cNvSpPr txBox="1">
            <a:spLocks noGrp="1"/>
          </p:cNvSpPr>
          <p:nvPr>
            <p:ph type="title"/>
          </p:nvPr>
        </p:nvSpPr>
        <p:spPr>
          <a:xfrm>
            <a:off x="1505400" y="288528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4"/>
          </p:nvPr>
        </p:nvSpPr>
        <p:spPr>
          <a:xfrm>
            <a:off x="4204673" y="288528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title" idx="5"/>
          </p:nvPr>
        </p:nvSpPr>
        <p:spPr>
          <a:xfrm>
            <a:off x="6903949" y="288528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5" name="Google Shape;405;p37"/>
          <p:cNvSpPr txBox="1">
            <a:spLocks noGrp="1"/>
          </p:cNvSpPr>
          <p:nvPr>
            <p:ph type="subTitle" idx="6"/>
          </p:nvPr>
        </p:nvSpPr>
        <p:spPr>
          <a:xfrm>
            <a:off x="720000" y="3467694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 dirty="0"/>
              <a:t>RNN (Recurrent Neural Network) </a:t>
            </a:r>
            <a:endParaRPr dirty="0"/>
          </a:p>
        </p:txBody>
      </p:sp>
      <p:sp>
        <p:nvSpPr>
          <p:cNvPr id="406" name="Google Shape;406;p37"/>
          <p:cNvSpPr txBox="1">
            <a:spLocks noGrp="1"/>
          </p:cNvSpPr>
          <p:nvPr>
            <p:ph type="subTitle" idx="7"/>
          </p:nvPr>
        </p:nvSpPr>
        <p:spPr>
          <a:xfrm>
            <a:off x="3419250" y="3467694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GRU (Gated Recurrent Unit)</a:t>
            </a:r>
            <a:endParaRPr dirty="0"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8"/>
          </p:nvPr>
        </p:nvSpPr>
        <p:spPr>
          <a:xfrm>
            <a:off x="5864037" y="3467694"/>
            <a:ext cx="2559963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LSTM (Long Short-Term Memory)</a:t>
            </a:r>
            <a:endParaRPr dirty="0"/>
          </a:p>
        </p:txBody>
      </p:sp>
      <p:pic>
        <p:nvPicPr>
          <p:cNvPr id="408" name="Google Shape;408;p37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3">
            <a:alphaModFix/>
          </a:blip>
          <a:srcRect t="17266" b="48475"/>
          <a:stretch/>
        </p:blipFill>
        <p:spPr>
          <a:xfrm>
            <a:off x="0" y="0"/>
            <a:ext cx="9144003" cy="2084777"/>
          </a:xfrm>
          <a:prstGeom prst="rect">
            <a:avLst/>
          </a:prstGeom>
        </p:spPr>
      </p:pic>
      <p:grpSp>
        <p:nvGrpSpPr>
          <p:cNvPr id="409" name="Google Shape;409;p37"/>
          <p:cNvGrpSpPr/>
          <p:nvPr/>
        </p:nvGrpSpPr>
        <p:grpSpPr>
          <a:xfrm>
            <a:off x="448796" y="-529276"/>
            <a:ext cx="1554693" cy="1026440"/>
            <a:chOff x="3118725" y="1032875"/>
            <a:chExt cx="1686218" cy="1113275"/>
          </a:xfrm>
        </p:grpSpPr>
        <p:sp>
          <p:nvSpPr>
            <p:cNvPr id="410" name="Google Shape;410;p37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4133850" y="177709"/>
            <a:ext cx="4282800" cy="14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431" name="Google Shape;431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166" r="3156"/>
          <a:stretch/>
        </p:blipFill>
        <p:spPr>
          <a:xfrm>
            <a:off x="571500" y="-2250"/>
            <a:ext cx="3209402" cy="5148001"/>
          </a:xfrm>
          <a:prstGeom prst="rect">
            <a:avLst/>
          </a:prstGeom>
        </p:spPr>
      </p:pic>
      <p:grpSp>
        <p:nvGrpSpPr>
          <p:cNvPr id="432" name="Google Shape;432;p39"/>
          <p:cNvGrpSpPr/>
          <p:nvPr/>
        </p:nvGrpSpPr>
        <p:grpSpPr>
          <a:xfrm rot="-5400000" flipH="1">
            <a:off x="-634481" y="3610816"/>
            <a:ext cx="1554693" cy="1026440"/>
            <a:chOff x="3118725" y="1032875"/>
            <a:chExt cx="1686218" cy="1113275"/>
          </a:xfrm>
        </p:grpSpPr>
        <p:sp>
          <p:nvSpPr>
            <p:cNvPr id="433" name="Google Shape;433;p3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SA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F229C0E-D89B-163B-6DA2-6C2AF2D36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3850" y="2039480"/>
            <a:ext cx="4282800" cy="375000"/>
          </a:xfrm>
        </p:spPr>
        <p:txBody>
          <a:bodyPr/>
          <a:lstStyle/>
          <a:p>
            <a:r>
              <a:rPr lang="en-SA" dirty="0"/>
              <a:t>Loss : 0.0109</a:t>
            </a:r>
          </a:p>
          <a:p>
            <a:r>
              <a:rPr lang="en-US" dirty="0"/>
              <a:t>V</a:t>
            </a:r>
            <a:r>
              <a:rPr lang="en-SA" dirty="0"/>
              <a:t>al_loss = 0.0131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endParaRPr dirty="0"/>
          </a:p>
        </p:txBody>
      </p:sp>
      <p:sp>
        <p:nvSpPr>
          <p:cNvPr id="460" name="Google Shape;460;p42"/>
          <p:cNvSpPr txBox="1">
            <a:spLocks noGrp="1"/>
          </p:cNvSpPr>
          <p:nvPr>
            <p:ph type="subTitle" idx="2"/>
          </p:nvPr>
        </p:nvSpPr>
        <p:spPr>
          <a:xfrm>
            <a:off x="4543475" y="1799725"/>
            <a:ext cx="38574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 Bin </a:t>
            </a:r>
            <a:r>
              <a:rPr lang="en-US" dirty="0" err="1"/>
              <a:t>Mehaini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Amal </a:t>
            </a:r>
            <a:r>
              <a:rPr lang="en-US" dirty="0" err="1"/>
              <a:t>Alqahatni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Nora </a:t>
            </a:r>
            <a:r>
              <a:rPr lang="en-US" dirty="0" err="1" smtClean="0"/>
              <a:t>Alshahrani</a:t>
            </a:r>
            <a:endParaRPr dirty="0"/>
          </a:p>
        </p:txBody>
      </p:sp>
      <p:pic>
        <p:nvPicPr>
          <p:cNvPr id="463" name="Google Shape;463;p4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617" t="13363" r="15986" b="39992"/>
          <a:stretch/>
        </p:blipFill>
        <p:spPr>
          <a:xfrm>
            <a:off x="713225" y="1323975"/>
            <a:ext cx="3582474" cy="1333501"/>
          </a:xfrm>
          <a:prstGeom prst="rect">
            <a:avLst/>
          </a:prstGeom>
        </p:spPr>
      </p:pic>
      <p:pic>
        <p:nvPicPr>
          <p:cNvPr id="464" name="Google Shape;464;p4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16604" t="26680" b="26675"/>
          <a:stretch/>
        </p:blipFill>
        <p:spPr>
          <a:xfrm>
            <a:off x="713225" y="3038475"/>
            <a:ext cx="3582474" cy="1333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Impact of Traffic Jams by Slidesgo">
  <a:themeElements>
    <a:clrScheme name="Simple Light">
      <a:dk1>
        <a:srgbClr val="FFFFFF"/>
      </a:dk1>
      <a:lt1>
        <a:srgbClr val="666666"/>
      </a:lt1>
      <a:dk2>
        <a:srgbClr val="A82121"/>
      </a:dk2>
      <a:lt2>
        <a:srgbClr val="BE5D5D"/>
      </a:lt2>
      <a:accent1>
        <a:srgbClr val="15141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138</Words>
  <Application>Microsoft Office PowerPoint</Application>
  <PresentationFormat>On-screen Show (16:9)</PresentationFormat>
  <Paragraphs>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Bai Jamjuree</vt:lpstr>
      <vt:lpstr>Nunito Light</vt:lpstr>
      <vt:lpstr>Bebas Neue</vt:lpstr>
      <vt:lpstr>Arial</vt:lpstr>
      <vt:lpstr>Times New Roman</vt:lpstr>
      <vt:lpstr>Chakra Petch</vt:lpstr>
      <vt:lpstr>Environmental Impact of Traffic Jams by Slidesgo</vt:lpstr>
      <vt:lpstr>Predicting Traffic Volume</vt:lpstr>
      <vt:lpstr>Project Idea Selection</vt:lpstr>
      <vt:lpstr>DATABASE</vt:lpstr>
      <vt:lpstr>Data Preprocessing</vt:lpstr>
      <vt:lpstr>MODELS</vt:lpstr>
      <vt:lpstr>Evaluation</vt:lpstr>
      <vt:lpstr>Deployment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Traffic Volume</dc:title>
  <dc:creator>Amal</dc:creator>
  <cp:lastModifiedBy>ksmc</cp:lastModifiedBy>
  <cp:revision>3</cp:revision>
  <dcterms:modified xsi:type="dcterms:W3CDTF">2024-10-21T05:53:59Z</dcterms:modified>
</cp:coreProperties>
</file>